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413" r:id="rId2"/>
    <p:sldId id="386" r:id="rId3"/>
    <p:sldId id="40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301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302" r:id="rId23"/>
    <p:sldId id="275" r:id="rId24"/>
    <p:sldId id="276" r:id="rId25"/>
    <p:sldId id="277" r:id="rId26"/>
    <p:sldId id="278" r:id="rId27"/>
    <p:sldId id="303" r:id="rId28"/>
    <p:sldId id="279" r:id="rId29"/>
    <p:sldId id="280" r:id="rId30"/>
    <p:sldId id="281" r:id="rId31"/>
    <p:sldId id="282" r:id="rId32"/>
    <p:sldId id="304" r:id="rId33"/>
    <p:sldId id="283" r:id="rId34"/>
    <p:sldId id="285" r:id="rId35"/>
    <p:sldId id="416" r:id="rId36"/>
    <p:sldId id="284" r:id="rId37"/>
    <p:sldId id="383" r:id="rId38"/>
    <p:sldId id="382" r:id="rId39"/>
    <p:sldId id="339" r:id="rId40"/>
    <p:sldId id="378" r:id="rId41"/>
    <p:sldId id="380" r:id="rId42"/>
    <p:sldId id="340" r:id="rId43"/>
    <p:sldId id="286" r:id="rId44"/>
    <p:sldId id="287" r:id="rId45"/>
    <p:sldId id="288" r:id="rId46"/>
    <p:sldId id="289" r:id="rId47"/>
    <p:sldId id="305" r:id="rId48"/>
    <p:sldId id="290" r:id="rId49"/>
    <p:sldId id="291" r:id="rId50"/>
    <p:sldId id="292" r:id="rId51"/>
    <p:sldId id="293" r:id="rId52"/>
    <p:sldId id="306" r:id="rId53"/>
    <p:sldId id="294" r:id="rId54"/>
    <p:sldId id="295" r:id="rId55"/>
    <p:sldId id="296" r:id="rId56"/>
    <p:sldId id="297" r:id="rId57"/>
    <p:sldId id="299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136" y="15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-169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E8786-2541-4097-8361-AFFF36236B54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49994-D887-472B-BC4A-F20179880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07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83694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E3C8493-A221-474D-B1F9-52541A644890}" type="slidenum">
              <a:rPr lang="en-US" altLang="en-US">
                <a:solidFill>
                  <a:srgbClr val="000000"/>
                </a:solidFill>
              </a:rPr>
              <a:pPr/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52256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56543B1-3A41-45C9-B103-1C9137ED344E}" type="slidenum">
              <a:rPr lang="en-US" altLang="en-US">
                <a:solidFill>
                  <a:srgbClr val="000000"/>
                </a:solidFill>
              </a:rPr>
              <a:pPr/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Why would this be useful?  Main reason is focus.  Also enables “smart” cropping.</a:t>
            </a:r>
          </a:p>
        </p:txBody>
      </p:sp>
    </p:spTree>
    <p:extLst>
      <p:ext uri="{BB962C8B-B14F-4D97-AF65-F5344CB8AC3E}">
        <p14:creationId xmlns:p14="http://schemas.microsoft.com/office/powerpoint/2010/main" val="3681795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4D7405C-E726-4E01-95B5-A5C1EB5B5EF6}" type="slidenum">
              <a:rPr lang="en-US" altLang="en-US" sz="1300"/>
              <a:pPr>
                <a:spcBef>
                  <a:spcPct val="0"/>
                </a:spcBef>
              </a:pPr>
              <a:t>39</a:t>
            </a:fld>
            <a:endParaRPr lang="en-US" altLang="en-US" sz="13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43945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9842C5C-C87B-488F-ADAA-A69F867FC3E6}" type="slidenum">
              <a:rPr lang="en-US" altLang="en-US">
                <a:solidFill>
                  <a:srgbClr val="000000"/>
                </a:solidFill>
              </a:rPr>
              <a:pPr/>
              <a:t>40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69699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448C7D8-9141-44E2-96C7-B8CAC2DBC650}" type="slidenum">
              <a:rPr lang="en-US" altLang="en-US">
                <a:solidFill>
                  <a:srgbClr val="000000"/>
                </a:solidFill>
              </a:rPr>
              <a:pPr/>
              <a:t>41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Age 12, Age 30, </a:t>
            </a:r>
          </a:p>
          <a:p>
            <a:pPr>
              <a:spcBef>
                <a:spcPct val="0"/>
              </a:spcBef>
            </a:pPr>
            <a:r>
              <a:rPr lang="en-US" altLang="en-US" b="1" smtClean="0"/>
              <a:t>The mathematical odds against such an event are 6 million to one for her right eye</a:t>
            </a:r>
          </a:p>
        </p:txBody>
      </p:sp>
    </p:spTree>
    <p:extLst>
      <p:ext uri="{BB962C8B-B14F-4D97-AF65-F5344CB8AC3E}">
        <p14:creationId xmlns:p14="http://schemas.microsoft.com/office/powerpoint/2010/main" val="3134136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40AFF59-3517-45B9-B073-E889668BA730}" type="slidenum">
              <a:rPr lang="en-US" altLang="en-US" sz="1300"/>
              <a:pPr>
                <a:spcBef>
                  <a:spcPct val="0"/>
                </a:spcBef>
              </a:pPr>
              <a:t>42</a:t>
            </a:fld>
            <a:endParaRPr lang="en-US" altLang="en-US" sz="13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71151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57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2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0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2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32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07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5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16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6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28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34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847E9-B266-49A7-9489-CB9389C91894}" type="datetimeFigureOut">
              <a:rPr lang="en-US" smtClean="0"/>
              <a:t>1/15/2017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6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hyperlink" Target="http://www.evolution.com/products/lanehawk/" TargetMode="Externa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9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1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tags" Target="../tags/tag9.xml"/><Relationship Id="rId7" Type="http://schemas.openxmlformats.org/officeDocument/2006/relationships/image" Target="../media/image33.w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.xml"/><Relationship Id="rId9" Type="http://schemas.openxmlformats.org/officeDocument/2006/relationships/hyperlink" Target="http://www.sonystyle.com/webapp/wcs/stores/servlet/ProductDisplay?catalogId=10551&amp;storeId=10151&amp;productId=8198552921665200469&amp;langId=-1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tags" Target="../tags/tag13.xml"/><Relationship Id="rId7" Type="http://schemas.openxmlformats.org/officeDocument/2006/relationships/notesSlide" Target="../notesSlides/notesSlide6.xml"/><Relationship Id="rId12" Type="http://schemas.openxmlformats.org/officeDocument/2006/relationships/hyperlink" Target="http://en.wikipedia.org/wiki/Afghan_Girl_(photo)" TargetMode="Externa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hyperlink" Target="http://www.cl.cam.ac.uk/~jgd1000/afghan.html" TargetMode="External"/><Relationship Id="rId5" Type="http://schemas.openxmlformats.org/officeDocument/2006/relationships/tags" Target="../tags/tag15.xml"/><Relationship Id="rId10" Type="http://schemas.openxmlformats.org/officeDocument/2006/relationships/image" Target="../media/image37.jpeg"/><Relationship Id="rId4" Type="http://schemas.openxmlformats.org/officeDocument/2006/relationships/tags" Target="../tags/tag14.xml"/><Relationship Id="rId9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Srinivasa%20Narasimhan\Desktop\15385-s12\Football.avi" TargetMode="External"/><Relationship Id="rId1" Type="http://schemas.openxmlformats.org/officeDocument/2006/relationships/video" Target="file:///C:\Documents%20and%20Settings\Srinivasa%20Narasimhan\Desktop\15385-s12\Football2.avi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541" y="981636"/>
            <a:ext cx="10820400" cy="5150224"/>
          </a:xfr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MATLAB FOR ROBOT VISION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1463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33" t="13704" r="58667" b="11333"/>
          <a:stretch/>
        </p:blipFill>
        <p:spPr>
          <a:xfrm>
            <a:off x="0" y="365124"/>
            <a:ext cx="11856554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82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8" y="981636"/>
            <a:ext cx="11712388" cy="515022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SEGMENTATION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2622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33" t="13704" r="58583" b="12519"/>
          <a:stretch/>
        </p:blipFill>
        <p:spPr>
          <a:xfrm>
            <a:off x="0" y="547060"/>
            <a:ext cx="11734800" cy="631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7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67" t="12815" r="58500" b="13408"/>
          <a:stretch/>
        </p:blipFill>
        <p:spPr>
          <a:xfrm>
            <a:off x="243840" y="587688"/>
            <a:ext cx="11734800" cy="627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52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83" t="13408" r="58083" b="12815"/>
          <a:stretch/>
        </p:blipFill>
        <p:spPr>
          <a:xfrm>
            <a:off x="0" y="426202"/>
            <a:ext cx="12192000" cy="643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3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16" t="13704" r="58417" b="12519"/>
          <a:stretch/>
        </p:blipFill>
        <p:spPr>
          <a:xfrm>
            <a:off x="0" y="315310"/>
            <a:ext cx="12192000" cy="65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22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00" t="13408" r="58417" b="14000"/>
          <a:stretch/>
        </p:blipFill>
        <p:spPr>
          <a:xfrm>
            <a:off x="0" y="680112"/>
            <a:ext cx="11826240" cy="617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21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00" t="12519" r="57917" b="11334"/>
          <a:stretch/>
        </p:blipFill>
        <p:spPr>
          <a:xfrm>
            <a:off x="0" y="261486"/>
            <a:ext cx="12192000" cy="659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54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00" t="14001" r="58500" b="6592"/>
          <a:stretch/>
        </p:blipFill>
        <p:spPr>
          <a:xfrm>
            <a:off x="0" y="-123744"/>
            <a:ext cx="12192000" cy="698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70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34" t="13704" r="60583" b="10148"/>
          <a:stretch/>
        </p:blipFill>
        <p:spPr>
          <a:xfrm>
            <a:off x="0" y="211242"/>
            <a:ext cx="11353800" cy="664675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124700" y="211242"/>
            <a:ext cx="1466850" cy="6460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ocr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1433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541" y="981636"/>
            <a:ext cx="10820400" cy="515022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MATLAB FOR VISION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4894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67" t="13704" r="58750" b="11037"/>
          <a:stretch/>
        </p:blipFill>
        <p:spPr>
          <a:xfrm>
            <a:off x="0" y="437056"/>
            <a:ext cx="11704320" cy="642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46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83" t="15185" r="60167" b="11333"/>
          <a:stretch/>
        </p:blipFill>
        <p:spPr>
          <a:xfrm>
            <a:off x="0" y="155994"/>
            <a:ext cx="11917680" cy="670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12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8" y="981636"/>
            <a:ext cx="11712388" cy="515022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REGISTRATION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8185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17" t="14297" r="61250" b="8963"/>
          <a:stretch/>
        </p:blipFill>
        <p:spPr>
          <a:xfrm>
            <a:off x="0" y="0"/>
            <a:ext cx="11385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20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00" t="10148" r="57000" b="10741"/>
          <a:stretch/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83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50" t="13408" r="60166" b="10444"/>
          <a:stretch/>
        </p:blipFill>
        <p:spPr>
          <a:xfrm>
            <a:off x="0" y="45616"/>
            <a:ext cx="11795760" cy="681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32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33" t="13408" r="58333" b="11630"/>
          <a:stretch/>
        </p:blipFill>
        <p:spPr>
          <a:xfrm>
            <a:off x="0" y="437316"/>
            <a:ext cx="11826240" cy="64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51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8" y="981636"/>
            <a:ext cx="11712388" cy="515022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 DETECTION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3202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50" t="13704" r="63666" b="11630"/>
          <a:stretch/>
        </p:blipFill>
        <p:spPr>
          <a:xfrm>
            <a:off x="0" y="15656"/>
            <a:ext cx="10942320" cy="684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82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67" t="13408" r="58500" b="16666"/>
          <a:stretch/>
        </p:blipFill>
        <p:spPr>
          <a:xfrm>
            <a:off x="0" y="683510"/>
            <a:ext cx="12192000" cy="617448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124700" y="211242"/>
            <a:ext cx="1466850" cy="6460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3185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/>
          </p:cNvSpPr>
          <p:nvPr>
            <p:ph type="title"/>
          </p:nvPr>
        </p:nvSpPr>
        <p:spPr>
          <a:xfrm>
            <a:off x="790575" y="1"/>
            <a:ext cx="10515600" cy="9144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 is multidisciplinary </a:t>
            </a:r>
          </a:p>
        </p:txBody>
      </p:sp>
      <p:sp>
        <p:nvSpPr>
          <p:cNvPr id="187395" name="Rectangle 3"/>
          <p:cNvSpPr>
            <a:spLocks noGrp="1"/>
          </p:cNvSpPr>
          <p:nvPr>
            <p:ph type="body" idx="1"/>
          </p:nvPr>
        </p:nvSpPr>
        <p:spPr>
          <a:xfrm>
            <a:off x="1981200" y="1066800"/>
            <a:ext cx="8229600" cy="51816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187396" name="Picture 4" descr="File:CVoverview2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57300"/>
            <a:ext cx="691515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9144000" y="6248401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From wiki</a:t>
            </a:r>
          </a:p>
        </p:txBody>
      </p:sp>
      <p:sp>
        <p:nvSpPr>
          <p:cNvPr id="187398" name="AutoShape 6"/>
          <p:cNvSpPr>
            <a:spLocks noChangeArrowheads="1"/>
          </p:cNvSpPr>
          <p:nvPr/>
        </p:nvSpPr>
        <p:spPr bwMode="auto">
          <a:xfrm>
            <a:off x="7543800" y="3200400"/>
            <a:ext cx="1676400" cy="685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9" name="Text Box 7"/>
          <p:cNvSpPr txBox="1">
            <a:spLocks noChangeArrowheads="1"/>
          </p:cNvSpPr>
          <p:nvPr/>
        </p:nvSpPr>
        <p:spPr bwMode="auto">
          <a:xfrm>
            <a:off x="7772400" y="32004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Computer Graphics</a:t>
            </a:r>
          </a:p>
        </p:txBody>
      </p:sp>
      <p:sp>
        <p:nvSpPr>
          <p:cNvPr id="187400" name="AutoShape 8"/>
          <p:cNvSpPr>
            <a:spLocks noChangeArrowheads="1"/>
          </p:cNvSpPr>
          <p:nvPr/>
        </p:nvSpPr>
        <p:spPr bwMode="auto">
          <a:xfrm>
            <a:off x="4572000" y="4800600"/>
            <a:ext cx="7620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1" name="Text Box 9"/>
          <p:cNvSpPr txBox="1">
            <a:spLocks noChangeArrowheads="1"/>
          </p:cNvSpPr>
          <p:nvPr/>
        </p:nvSpPr>
        <p:spPr bwMode="auto">
          <a:xfrm>
            <a:off x="4648200" y="4814888"/>
            <a:ext cx="1371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HCI</a:t>
            </a:r>
          </a:p>
        </p:txBody>
      </p:sp>
    </p:spTree>
    <p:extLst>
      <p:ext uri="{BB962C8B-B14F-4D97-AF65-F5344CB8AC3E}">
        <p14:creationId xmlns:p14="http://schemas.microsoft.com/office/powerpoint/2010/main" val="5875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99" t="13703" r="58668" b="17556"/>
          <a:stretch/>
        </p:blipFill>
        <p:spPr>
          <a:xfrm>
            <a:off x="213360" y="944880"/>
            <a:ext cx="11724290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55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67" t="13704" r="61833" b="12519"/>
          <a:stretch/>
        </p:blipFill>
        <p:spPr>
          <a:xfrm>
            <a:off x="0" y="88006"/>
            <a:ext cx="11582400" cy="676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37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8" y="658906"/>
            <a:ext cx="11712388" cy="547295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DETECTION AND TRACKING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9099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67" t="14593" r="62750" b="7481"/>
          <a:stretch/>
        </p:blipFill>
        <p:spPr>
          <a:xfrm>
            <a:off x="0" y="231476"/>
            <a:ext cx="10149840" cy="652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27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83" t="13704" r="63250" b="18741"/>
          <a:stretch/>
        </p:blipFill>
        <p:spPr>
          <a:xfrm>
            <a:off x="235390" y="292697"/>
            <a:ext cx="11504919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53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829147" y="0"/>
            <a:ext cx="10515600" cy="1038162"/>
          </a:xfrm>
          <a:solidFill>
            <a:srgbClr val="FFFF00"/>
          </a:solidFill>
        </p:spPr>
        <p:txBody>
          <a:bodyPr/>
          <a:lstStyle/>
          <a:p>
            <a:pPr algn="ctr" eaLnBrk="1" hangingPunct="1"/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recognition (in supermarkets)</a:t>
            </a:r>
          </a:p>
        </p:txBody>
      </p:sp>
      <p:pic>
        <p:nvPicPr>
          <p:cNvPr id="40964" name="Picture 5" descr="Detection of Bottom of the Cart Loss in Retail Checkou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524" y="1055739"/>
            <a:ext cx="3613905" cy="429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3049" y="5252333"/>
            <a:ext cx="1179521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hlinkClick r:id="rId7"/>
              </a:rPr>
              <a:t>LaneHawk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hlinkClick r:id="rId7"/>
              </a:rPr>
              <a:t> by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hlinkClick r:id="rId7"/>
              </a:rPr>
              <a:t>EvolutionRobotics</a:t>
            </a:r>
            <a:endParaRPr lang="en-US" alt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“A smart camera is flush-mounted in the checkout lane, continuously watching for items. </a:t>
            </a:r>
            <a:endParaRPr lang="en-US" altLang="en-US" sz="1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When 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an item is detected and recognized, the cashier verifies the quantity of items that were found under the basket, and continues to close the transaction. </a:t>
            </a:r>
            <a:endParaRPr lang="en-US" altLang="en-US" sz="1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The 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item can remain under the basket, and with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LaneHawk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you 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are assured to get paid for it… “</a:t>
            </a:r>
          </a:p>
        </p:txBody>
      </p:sp>
    </p:spTree>
    <p:extLst>
      <p:ext uri="{BB962C8B-B14F-4D97-AF65-F5344CB8AC3E}">
        <p14:creationId xmlns:p14="http://schemas.microsoft.com/office/powerpoint/2010/main" val="189071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758" y="950614"/>
            <a:ext cx="10275684" cy="5296277"/>
          </a:xfr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 Detection, Face Recognition, People Detection and Foreground Detection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4108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 Detection, Face Recognition, People Detection and Foreground Detection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973" t="26894" r="63478" b="13704"/>
          <a:stretch/>
        </p:blipFill>
        <p:spPr>
          <a:xfrm>
            <a:off x="0" y="1452283"/>
            <a:ext cx="9560860" cy="540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131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Face detection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876800"/>
            <a:ext cx="7772400" cy="1295400"/>
          </a:xfrm>
        </p:spPr>
        <p:txBody>
          <a:bodyPr/>
          <a:lstStyle/>
          <a:p>
            <a:pPr eaLnBrk="1" hangingPunct="1"/>
            <a:r>
              <a:rPr lang="en-US" altLang="en-US" smtClean="0"/>
              <a:t>Many new digital cameras now detect faces</a:t>
            </a:r>
          </a:p>
          <a:p>
            <a:pPr lvl="1" eaLnBrk="1" hangingPunct="1"/>
            <a:r>
              <a:rPr lang="en-US" altLang="en-US" smtClean="0"/>
              <a:t>Canon, Sony, Fuji, …</a:t>
            </a:r>
          </a:p>
          <a:p>
            <a:pPr lvl="1" eaLnBrk="1" hangingPunct="1">
              <a:buFontTx/>
              <a:buNone/>
            </a:pPr>
            <a:endParaRPr lang="en-US" altLang="en-US" smtClean="0"/>
          </a:p>
        </p:txBody>
      </p:sp>
      <p:pic>
        <p:nvPicPr>
          <p:cNvPr id="37892" name="Picture 5" descr="tested_48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9" y="1371600"/>
            <a:ext cx="46196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82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 Recognition</a:t>
            </a:r>
          </a:p>
        </p:txBody>
      </p:sp>
      <p:pic>
        <p:nvPicPr>
          <p:cNvPr id="860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78" b="18298"/>
          <a:stretch>
            <a:fillRect/>
          </a:stretch>
        </p:blipFill>
        <p:spPr bwMode="auto">
          <a:xfrm>
            <a:off x="620916" y="1544146"/>
            <a:ext cx="10505793" cy="37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3422209" y="5558891"/>
            <a:ext cx="51289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anose="02020603050405020304" pitchFamily="18" charset="0"/>
              </a:rPr>
              <a:t> Principle Components Analysis (PCA)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anose="02020603050405020304" pitchFamily="18" charset="0"/>
              </a:rPr>
              <a:t> Face Recognition</a:t>
            </a:r>
          </a:p>
        </p:txBody>
      </p:sp>
    </p:spTree>
    <p:extLst>
      <p:ext uri="{BB962C8B-B14F-4D97-AF65-F5344CB8AC3E}">
        <p14:creationId xmlns:p14="http://schemas.microsoft.com/office/powerpoint/2010/main" val="395511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79724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SOFTWARE TOOLS FOR VISION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67" t="21436" r="58167" b="7481"/>
          <a:stretch/>
        </p:blipFill>
        <p:spPr>
          <a:xfrm>
            <a:off x="0" y="1227324"/>
            <a:ext cx="11171976" cy="56306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106154" y="1227323"/>
            <a:ext cx="1367074" cy="4566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461033" y="5571478"/>
            <a:ext cx="1367074" cy="5215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384608" y="6013588"/>
            <a:ext cx="1831819" cy="6316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741119" y="5169177"/>
            <a:ext cx="1831819" cy="6316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9056483" y="1828800"/>
            <a:ext cx="1516456" cy="6314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216427" y="2566833"/>
            <a:ext cx="1810694" cy="6314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59532" y="2763393"/>
            <a:ext cx="1831818" cy="5682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981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875098" y="34925"/>
            <a:ext cx="10515600" cy="1325563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Smile detection</a:t>
            </a:r>
          </a:p>
        </p:txBody>
      </p:sp>
      <p:pic>
        <p:nvPicPr>
          <p:cNvPr id="38916" name="Picture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465" y="2936876"/>
            <a:ext cx="74437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652" y="1885951"/>
            <a:ext cx="74676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575050" y="6276946"/>
            <a:ext cx="51156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hlinkClick r:id="rId9"/>
              </a:rPr>
              <a:t>Sony Cyber-shot® T70 Digital Still Camera </a:t>
            </a:r>
            <a:endParaRPr lang="en-US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76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-21430"/>
            <a:ext cx="10515600" cy="783432"/>
          </a:xfrm>
          <a:solidFill>
            <a:srgbClr val="FFFF00"/>
          </a:solidFill>
        </p:spPr>
        <p:txBody>
          <a:bodyPr/>
          <a:lstStyle/>
          <a:p>
            <a:pPr algn="ctr" eaLnBrk="1" hangingPunct="1"/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Vision-based biometrics</a:t>
            </a:r>
          </a:p>
        </p:txBody>
      </p:sp>
      <p:pic>
        <p:nvPicPr>
          <p:cNvPr id="41987" name="Picture 3" descr="youngProcessedR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36245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matched2002_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36245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afghanportrait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38100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71800" y="3657600"/>
            <a:ext cx="673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“</a:t>
            </a:r>
            <a:r>
              <a:rPr lang="en-US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How the Afghan Girl was Identified by Her Iris Patterns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”  Read the 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hlinkClick r:id="rId11"/>
              </a:rPr>
              <a:t>story 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hlinkClick r:id="rId12"/>
              </a:rPr>
              <a:t>wikipedia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40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653988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</a:t>
            </a:r>
          </a:p>
        </p:txBody>
      </p:sp>
      <p:pic>
        <p:nvPicPr>
          <p:cNvPr id="7" name="Football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981200"/>
            <a:ext cx="41052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Football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981200"/>
            <a:ext cx="41433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30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33" t="14593" r="62083" b="12518"/>
          <a:stretch/>
        </p:blipFill>
        <p:spPr>
          <a:xfrm>
            <a:off x="0" y="1086"/>
            <a:ext cx="11734800" cy="685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733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00" t="13408" r="57334" b="10148"/>
          <a:stretch/>
        </p:blipFill>
        <p:spPr>
          <a:xfrm>
            <a:off x="15240" y="420286"/>
            <a:ext cx="12176760" cy="643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601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954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Bag of words for Category Classification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99" t="25166" r="61001" b="11333"/>
          <a:stretch/>
        </p:blipFill>
        <p:spPr>
          <a:xfrm>
            <a:off x="0" y="755044"/>
            <a:ext cx="11106150" cy="610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097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50" t="13407" r="58584" b="11926"/>
          <a:stretch/>
        </p:blipFill>
        <p:spPr>
          <a:xfrm>
            <a:off x="0" y="352358"/>
            <a:ext cx="11978640" cy="650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545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8" y="658906"/>
            <a:ext cx="11712388" cy="547295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VISION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09803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50" t="14889" r="59083" b="11333"/>
          <a:stretch/>
        </p:blipFill>
        <p:spPr>
          <a:xfrm>
            <a:off x="0" y="0"/>
            <a:ext cx="12221866" cy="664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583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00" t="13704" r="57917" b="16371"/>
          <a:stretch/>
        </p:blipFill>
        <p:spPr>
          <a:xfrm>
            <a:off x="0" y="936794"/>
            <a:ext cx="11917680" cy="59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8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83" t="12815" r="58750" b="8074"/>
          <a:stretch/>
        </p:blipFill>
        <p:spPr>
          <a:xfrm>
            <a:off x="121920" y="0"/>
            <a:ext cx="12072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526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67" t="13704" r="60583" b="8370"/>
          <a:stretch/>
        </p:blipFill>
        <p:spPr>
          <a:xfrm>
            <a:off x="0" y="0"/>
            <a:ext cx="11499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5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99" t="15185" r="58501" b="12222"/>
          <a:stretch/>
        </p:blipFill>
        <p:spPr>
          <a:xfrm>
            <a:off x="0" y="365124"/>
            <a:ext cx="1224370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3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8" y="658906"/>
            <a:ext cx="11712388" cy="547295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EMBEDDED APPLICATIONS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865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16" t="14297" r="59667" b="11926"/>
          <a:stretch/>
        </p:blipFill>
        <p:spPr>
          <a:xfrm>
            <a:off x="0" y="236776"/>
            <a:ext cx="11734800" cy="650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83" t="14000" r="57000" b="13111"/>
          <a:stretch/>
        </p:blipFill>
        <p:spPr>
          <a:xfrm>
            <a:off x="213360" y="856482"/>
            <a:ext cx="11978640" cy="60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4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33" t="14593" r="58167" b="11926"/>
          <a:stretch/>
        </p:blipFill>
        <p:spPr>
          <a:xfrm>
            <a:off x="0" y="397282"/>
            <a:ext cx="12192000" cy="646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33" t="13408" r="58250" b="5704"/>
          <a:stretch/>
        </p:blipFill>
        <p:spPr>
          <a:xfrm>
            <a:off x="0" y="-19776"/>
            <a:ext cx="11765280" cy="687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6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2519" y="235123"/>
            <a:ext cx="9144000" cy="1446025"/>
          </a:xfrm>
        </p:spPr>
        <p:txBody>
          <a:bodyPr>
            <a:normAutofit fontScale="90000"/>
          </a:bodyPr>
          <a:lstStyle/>
          <a:p>
            <a:r>
              <a:rPr lang="en-US" sz="11500" dirty="0" smtClean="0"/>
              <a:t>Source</a:t>
            </a:r>
            <a:endParaRPr lang="en-US" sz="11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2519" y="1845666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sz="4800" dirty="0" err="1"/>
              <a:t>Jinxiang</a:t>
            </a:r>
            <a:r>
              <a:rPr lang="en-US" altLang="en-US" sz="4800" dirty="0"/>
              <a:t> Chai</a:t>
            </a:r>
          </a:p>
          <a:p>
            <a:r>
              <a:rPr lang="en-US" altLang="en-US" sz="4800" dirty="0" smtClean="0"/>
              <a:t>S</a:t>
            </a:r>
            <a:r>
              <a:rPr lang="en-US" altLang="en-US" sz="4800" dirty="0"/>
              <a:t>. </a:t>
            </a:r>
            <a:r>
              <a:rPr lang="en-US" altLang="en-US" sz="4800" dirty="0" err="1"/>
              <a:t>Narasimhan</a:t>
            </a:r>
            <a:endParaRPr lang="en-US" altLang="en-US" sz="4800" dirty="0"/>
          </a:p>
          <a:p>
            <a:r>
              <a:rPr lang="en-US" sz="4800" dirty="0" smtClean="0"/>
              <a:t>Dr. </a:t>
            </a:r>
            <a:r>
              <a:rPr lang="en-US" sz="4800" dirty="0" err="1" smtClean="0"/>
              <a:t>Jasmina</a:t>
            </a:r>
            <a:r>
              <a:rPr lang="en-US" sz="4800" dirty="0" smtClean="0"/>
              <a:t> </a:t>
            </a:r>
            <a:r>
              <a:rPr lang="en-US" sz="4800" dirty="0" err="1" smtClean="0"/>
              <a:t>Lazic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108642" y="3791199"/>
            <a:ext cx="119867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Development of project exercises and new MATLAB toolbox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RWTH –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Mindstorms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NXT Toolbox for MATLAB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5982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50" t="13704" r="58250" b="11037"/>
          <a:stretch/>
        </p:blipFill>
        <p:spPr>
          <a:xfrm>
            <a:off x="0" y="240974"/>
            <a:ext cx="12192000" cy="661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96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17" t="12815" r="63417" b="10445"/>
          <a:stretch/>
        </p:blipFill>
        <p:spPr>
          <a:xfrm>
            <a:off x="0" y="0"/>
            <a:ext cx="10856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22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17" t="14000" r="58583" b="11036"/>
          <a:stretch/>
        </p:blipFill>
        <p:spPr>
          <a:xfrm>
            <a:off x="0" y="365124"/>
            <a:ext cx="12010536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58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83" t="13704" r="57916" b="10444"/>
          <a:stretch/>
        </p:blipFill>
        <p:spPr>
          <a:xfrm>
            <a:off x="0" y="365124"/>
            <a:ext cx="12021964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732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</TotalTime>
  <Words>265</Words>
  <Application>Microsoft Office PowerPoint</Application>
  <PresentationFormat>Widescreen</PresentationFormat>
  <Paragraphs>51</Paragraphs>
  <Slides>57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Times New Roman</vt:lpstr>
      <vt:lpstr>Office Theme</vt:lpstr>
      <vt:lpstr>MATLAB FOR ROBOT VISION</vt:lpstr>
      <vt:lpstr>MATLAB FOR VISION</vt:lpstr>
      <vt:lpstr>Vision is multidisciplinary </vt:lpstr>
      <vt:lpstr>SOFTWARE TOOLS FOR 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SEGMENTATION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 REGISTRATION</vt:lpstr>
      <vt:lpstr>PowerPoint Presentation</vt:lpstr>
      <vt:lpstr>PowerPoint Presentation</vt:lpstr>
      <vt:lpstr>PowerPoint Presentation</vt:lpstr>
      <vt:lpstr>PowerPoint Presentation</vt:lpstr>
      <vt:lpstr>FEATURE DETECTION</vt:lpstr>
      <vt:lpstr>PowerPoint Presentation</vt:lpstr>
      <vt:lpstr>PowerPoint Presentation</vt:lpstr>
      <vt:lpstr>PowerPoint Presentation</vt:lpstr>
      <vt:lpstr>PowerPoint Presentation</vt:lpstr>
      <vt:lpstr>OBJECT DETECTION AND TRACKING</vt:lpstr>
      <vt:lpstr>PowerPoint Presentation</vt:lpstr>
      <vt:lpstr>PowerPoint Presentation</vt:lpstr>
      <vt:lpstr>Object recognition (in supermarkets)</vt:lpstr>
      <vt:lpstr>Face Detection, Face Recognition, People Detection and Foreground Detection</vt:lpstr>
      <vt:lpstr>Face Detection, Face Recognition, People Detection and Foreground Detection</vt:lpstr>
      <vt:lpstr>Face detection</vt:lpstr>
      <vt:lpstr>Face Recognition</vt:lpstr>
      <vt:lpstr>Smile detection</vt:lpstr>
      <vt:lpstr>Vision-based biometrics</vt:lpstr>
      <vt:lpstr>Tracking</vt:lpstr>
      <vt:lpstr>PowerPoint Presentation</vt:lpstr>
      <vt:lpstr>PowerPoint Presentation</vt:lpstr>
      <vt:lpstr>Bag of words for Category Classification</vt:lpstr>
      <vt:lpstr>PowerPoint Presentation</vt:lpstr>
      <vt:lpstr>3D VISION</vt:lpstr>
      <vt:lpstr>PowerPoint Presentation</vt:lpstr>
      <vt:lpstr>PowerPoint Presentation</vt:lpstr>
      <vt:lpstr>PowerPoint Presentation</vt:lpstr>
      <vt:lpstr>PowerPoint Presentation</vt:lpstr>
      <vt:lpstr>EMBEDDED APPLICATIONS</vt:lpstr>
      <vt:lpstr>PowerPoint Presentation</vt:lpstr>
      <vt:lpstr>PowerPoint Presentation</vt:lpstr>
      <vt:lpstr>PowerPoint Presentation</vt:lpstr>
      <vt:lpstr>PowerPoint Presentation</vt:lpstr>
      <vt:lpstr>Source</vt:lpstr>
    </vt:vector>
  </TitlesOfParts>
  <Company>Portland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mperkows</dc:creator>
  <cp:lastModifiedBy>mperkows</cp:lastModifiedBy>
  <cp:revision>18</cp:revision>
  <dcterms:created xsi:type="dcterms:W3CDTF">2016-11-12T03:18:57Z</dcterms:created>
  <dcterms:modified xsi:type="dcterms:W3CDTF">2017-01-16T01:07:59Z</dcterms:modified>
</cp:coreProperties>
</file>